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67" r:id="rId6"/>
    <p:sldId id="259" r:id="rId7"/>
    <p:sldId id="260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0CF12-FFAA-4671-98F4-FF58F44B5161}" type="datetimeFigureOut">
              <a:rPr lang="hu-HU" smtClean="0"/>
              <a:pPr/>
              <a:t>2016.06.15.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96AB1-8A5C-4FB9-AE39-BED2501F781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796AB1-8A5C-4FB9-AE39-BED2501F7814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75FC-46B0-4D0F-B11A-7A1584432F99}" type="datetimeFigureOut">
              <a:rPr lang="hu-HU" smtClean="0"/>
              <a:pPr/>
              <a:t>2016.06.15.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AB1E-ACF4-4368-ACE6-2C1E4DA273C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75FC-46B0-4D0F-B11A-7A1584432F99}" type="datetimeFigureOut">
              <a:rPr lang="hu-HU" smtClean="0"/>
              <a:pPr/>
              <a:t>2016.06.15.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AB1E-ACF4-4368-ACE6-2C1E4DA273C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75FC-46B0-4D0F-B11A-7A1584432F99}" type="datetimeFigureOut">
              <a:rPr lang="hu-HU" smtClean="0"/>
              <a:pPr/>
              <a:t>2016.06.15.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AB1E-ACF4-4368-ACE6-2C1E4DA273C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75FC-46B0-4D0F-B11A-7A1584432F99}" type="datetimeFigureOut">
              <a:rPr lang="hu-HU" smtClean="0"/>
              <a:pPr/>
              <a:t>2016.06.15.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AB1E-ACF4-4368-ACE6-2C1E4DA273C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75FC-46B0-4D0F-B11A-7A1584432F99}" type="datetimeFigureOut">
              <a:rPr lang="hu-HU" smtClean="0"/>
              <a:pPr/>
              <a:t>2016.06.15.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AB1E-ACF4-4368-ACE6-2C1E4DA273C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75FC-46B0-4D0F-B11A-7A1584432F99}" type="datetimeFigureOut">
              <a:rPr lang="hu-HU" smtClean="0"/>
              <a:pPr/>
              <a:t>2016.06.15.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AB1E-ACF4-4368-ACE6-2C1E4DA273C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75FC-46B0-4D0F-B11A-7A1584432F99}" type="datetimeFigureOut">
              <a:rPr lang="hu-HU" smtClean="0"/>
              <a:pPr/>
              <a:t>2016.06.15.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AB1E-ACF4-4368-ACE6-2C1E4DA273C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75FC-46B0-4D0F-B11A-7A1584432F99}" type="datetimeFigureOut">
              <a:rPr lang="hu-HU" smtClean="0"/>
              <a:pPr/>
              <a:t>2016.06.15.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AB1E-ACF4-4368-ACE6-2C1E4DA273C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75FC-46B0-4D0F-B11A-7A1584432F99}" type="datetimeFigureOut">
              <a:rPr lang="hu-HU" smtClean="0"/>
              <a:pPr/>
              <a:t>2016.06.15.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AB1E-ACF4-4368-ACE6-2C1E4DA273C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75FC-46B0-4D0F-B11A-7A1584432F99}" type="datetimeFigureOut">
              <a:rPr lang="hu-HU" smtClean="0"/>
              <a:pPr/>
              <a:t>2016.06.15.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AB1E-ACF4-4368-ACE6-2C1E4DA273C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675FC-46B0-4D0F-B11A-7A1584432F99}" type="datetimeFigureOut">
              <a:rPr lang="hu-HU" smtClean="0"/>
              <a:pPr/>
              <a:t>2016.06.15.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AB1E-ACF4-4368-ACE6-2C1E4DA273C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675FC-46B0-4D0F-B11A-7A1584432F99}" type="datetimeFigureOut">
              <a:rPr lang="hu-HU" smtClean="0"/>
              <a:pPr/>
              <a:t>2016.06.15.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FAB1E-ACF4-4368-ACE6-2C1E4DA273C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foldkf@uni-miskolc.hu" TargetMode="External"/><Relationship Id="rId2" Type="http://schemas.openxmlformats.org/officeDocument/2006/relationships/hyperlink" Target="mailto:foldfj@uni-miskolc.h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jtmucsi@uni-miskolc.h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</p:spPr>
        <p:txBody>
          <a:bodyPr>
            <a:normAutofit/>
          </a:bodyPr>
          <a:lstStyle/>
          <a:p>
            <a:r>
              <a:rPr lang="hu-HU" sz="2400" b="1" dirty="0"/>
              <a:t>Ásványi anyagok felhasználási lehetőségei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b="1" dirty="0"/>
              <a:t>a mezőgazdaságban</a:t>
            </a:r>
            <a:endParaRPr lang="hu-HU" sz="2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3717032"/>
            <a:ext cx="6400800" cy="2160240"/>
          </a:xfrm>
        </p:spPr>
        <p:txBody>
          <a:bodyPr>
            <a:normAutofit fontScale="77500" lnSpcReduction="20000"/>
          </a:bodyPr>
          <a:lstStyle/>
          <a:p>
            <a:r>
              <a:rPr lang="hu-HU" b="1" dirty="0">
                <a:solidFill>
                  <a:schemeClr val="tx1"/>
                </a:solidFill>
              </a:rPr>
              <a:t>A Miskolci Egyetem vizsgálati tapasztalatai, </a:t>
            </a:r>
            <a:r>
              <a:rPr lang="hu-HU" b="1" dirty="0" smtClean="0">
                <a:solidFill>
                  <a:schemeClr val="tx1"/>
                </a:solidFill>
              </a:rPr>
              <a:t>lehetőségei</a:t>
            </a:r>
          </a:p>
          <a:p>
            <a:r>
              <a:rPr lang="hu-HU" sz="2800" b="1" dirty="0" smtClean="0">
                <a:solidFill>
                  <a:schemeClr val="tx1"/>
                </a:solidFill>
              </a:rPr>
              <a:t>Dr. </a:t>
            </a:r>
            <a:r>
              <a:rPr lang="hu-HU" sz="2800" b="1" dirty="0" err="1" smtClean="0">
                <a:solidFill>
                  <a:schemeClr val="tx1"/>
                </a:solidFill>
              </a:rPr>
              <a:t>Földessy</a:t>
            </a:r>
            <a:r>
              <a:rPr lang="hu-HU" sz="2800" b="1" dirty="0" smtClean="0">
                <a:solidFill>
                  <a:schemeClr val="tx1"/>
                </a:solidFill>
              </a:rPr>
              <a:t> János egy. tanár</a:t>
            </a:r>
            <a:r>
              <a:rPr lang="hu-HU" b="1" dirty="0" smtClean="0">
                <a:solidFill>
                  <a:schemeClr val="tx1"/>
                </a:solidFill>
              </a:rPr>
              <a:t/>
            </a:r>
            <a:br>
              <a:rPr lang="hu-HU" b="1" dirty="0" smtClean="0">
                <a:solidFill>
                  <a:schemeClr val="tx1"/>
                </a:solidFill>
              </a:rPr>
            </a:br>
            <a:r>
              <a:rPr lang="hu-HU" sz="2800" b="1" dirty="0" smtClean="0">
                <a:solidFill>
                  <a:schemeClr val="tx1"/>
                </a:solidFill>
              </a:rPr>
              <a:t>Dr. Kristály Ferenc  tud. munkatárs</a:t>
            </a:r>
          </a:p>
          <a:p>
            <a:r>
              <a:rPr lang="hu-HU" sz="1900" b="1" dirty="0" smtClean="0">
                <a:solidFill>
                  <a:schemeClr val="tx1"/>
                </a:solidFill>
              </a:rPr>
              <a:t>Ásványtani és Földtani Intézet</a:t>
            </a:r>
          </a:p>
          <a:p>
            <a:r>
              <a:rPr lang="hu-HU" sz="2900" b="1" dirty="0" smtClean="0">
                <a:solidFill>
                  <a:schemeClr val="tx1"/>
                </a:solidFill>
              </a:rPr>
              <a:t>Dr.  Mucsi Gábor egy. </a:t>
            </a:r>
            <a:r>
              <a:rPr lang="hu-HU" sz="2900" b="1" dirty="0" smtClean="0">
                <a:solidFill>
                  <a:schemeClr val="tx1"/>
                </a:solidFill>
              </a:rPr>
              <a:t>docens</a:t>
            </a:r>
            <a:endParaRPr lang="hu-HU" sz="2900" b="1" dirty="0" smtClean="0">
              <a:solidFill>
                <a:schemeClr val="tx1"/>
              </a:solidFill>
            </a:endParaRPr>
          </a:p>
          <a:p>
            <a:r>
              <a:rPr lang="hu-HU" sz="1600" dirty="0" err="1" smtClean="0">
                <a:solidFill>
                  <a:schemeClr val="tx1"/>
                </a:solidFill>
              </a:rPr>
              <a:t>Nyersanyagelőkészítési</a:t>
            </a:r>
            <a:r>
              <a:rPr lang="hu-HU" sz="1600" dirty="0" smtClean="0">
                <a:solidFill>
                  <a:schemeClr val="tx1"/>
                </a:solidFill>
              </a:rPr>
              <a:t> és Környezeti </a:t>
            </a:r>
            <a:r>
              <a:rPr lang="hu-HU" sz="1600" dirty="0" err="1" smtClean="0">
                <a:solidFill>
                  <a:schemeClr val="tx1"/>
                </a:solidFill>
              </a:rPr>
              <a:t>Eljárástechnikai</a:t>
            </a:r>
            <a:r>
              <a:rPr lang="hu-HU" sz="1600" dirty="0" smtClean="0">
                <a:solidFill>
                  <a:schemeClr val="tx1"/>
                </a:solidFill>
              </a:rPr>
              <a:t> Intézet</a:t>
            </a:r>
          </a:p>
          <a:p>
            <a:endParaRPr lang="hu-HU" sz="1600" dirty="0" smtClean="0">
              <a:solidFill>
                <a:schemeClr val="tx1"/>
              </a:solidFill>
            </a:endParaRPr>
          </a:p>
          <a:p>
            <a:endParaRPr lang="hu-HU" sz="1600" dirty="0" smtClean="0">
              <a:solidFill>
                <a:schemeClr val="tx1"/>
              </a:solidFill>
            </a:endParaRPr>
          </a:p>
          <a:p>
            <a:endParaRPr lang="hu-HU" sz="29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FELHAS~1\AppData\Local\Temp\Rar$DIa0.861\MFK_szines_magyar_keret_nelku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789040"/>
            <a:ext cx="2708920" cy="2708920"/>
          </a:xfrm>
          <a:prstGeom prst="rect">
            <a:avLst/>
          </a:prstGeom>
          <a:noFill/>
        </p:spPr>
      </p:pic>
      <p:pic>
        <p:nvPicPr>
          <p:cNvPr id="1028" name="Picture 4" descr="http://www.uni-miskolc.hu/template/web/img/logo-uni-miskol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4819650" cy="1285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Képesek vagyunk - perlit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5000625" cy="3656012"/>
          </a:xfrm>
          <a:prstGeom prst="rect">
            <a:avLst/>
          </a:prstGeom>
          <a:noFill/>
        </p:spPr>
      </p:pic>
      <p:pic>
        <p:nvPicPr>
          <p:cNvPr id="20482" name="Picture 2" descr="http://www.uaeperlite.com/img/placeholders/prod-post-2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365104"/>
            <a:ext cx="6477000" cy="2228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Képesek vagyunk - </a:t>
            </a:r>
            <a:r>
              <a:rPr lang="hu-HU" dirty="0" err="1" smtClean="0"/>
              <a:t>alginit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6323856" cy="474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s://static.manna.hu/img/product/uk/630/alginite-skin-regeneration-mask-with-white-tea-5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1008"/>
            <a:ext cx="4283968" cy="3127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Köszönjük a figyelmet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r>
              <a:rPr lang="hu-HU" dirty="0" err="1" smtClean="0"/>
              <a:t>Földessy</a:t>
            </a:r>
            <a:r>
              <a:rPr lang="hu-HU" dirty="0" smtClean="0"/>
              <a:t> János	</a:t>
            </a:r>
            <a:r>
              <a:rPr lang="hu-HU" dirty="0" err="1" smtClean="0">
                <a:hlinkClick r:id="rId2"/>
              </a:rPr>
              <a:t>foldfj</a:t>
            </a:r>
            <a:r>
              <a:rPr lang="hu-HU" dirty="0" smtClean="0">
                <a:hlinkClick r:id="rId2"/>
              </a:rPr>
              <a:t>@</a:t>
            </a:r>
            <a:r>
              <a:rPr lang="hu-HU" dirty="0" err="1" smtClean="0">
                <a:hlinkClick r:id="rId2"/>
              </a:rPr>
              <a:t>uni-miskolc.hu</a:t>
            </a:r>
            <a:endParaRPr lang="hu-HU" dirty="0" smtClean="0"/>
          </a:p>
          <a:p>
            <a:r>
              <a:rPr lang="hu-HU" dirty="0" smtClean="0"/>
              <a:t>Kristály Ferenc		</a:t>
            </a:r>
            <a:r>
              <a:rPr lang="hu-HU" dirty="0" err="1" smtClean="0">
                <a:hlinkClick r:id="rId3"/>
              </a:rPr>
              <a:t>foldkf</a:t>
            </a:r>
            <a:r>
              <a:rPr lang="hu-HU" dirty="0" smtClean="0">
                <a:hlinkClick r:id="rId3"/>
              </a:rPr>
              <a:t>@</a:t>
            </a:r>
            <a:r>
              <a:rPr lang="hu-HU" dirty="0" err="1" smtClean="0">
                <a:hlinkClick r:id="rId3"/>
              </a:rPr>
              <a:t>uni-miskolc.hu</a:t>
            </a:r>
            <a:endParaRPr lang="hu-HU" dirty="0" smtClean="0"/>
          </a:p>
          <a:p>
            <a:r>
              <a:rPr lang="hu-HU" dirty="0" smtClean="0"/>
              <a:t>Mucsi Gábor		</a:t>
            </a:r>
            <a:r>
              <a:rPr lang="hu-HU" dirty="0" err="1" smtClean="0">
                <a:hlinkClick r:id="rId4"/>
              </a:rPr>
              <a:t>ejtmucsi</a:t>
            </a:r>
            <a:r>
              <a:rPr lang="hu-HU" dirty="0" smtClean="0">
                <a:hlinkClick r:id="rId4"/>
              </a:rPr>
              <a:t>@</a:t>
            </a:r>
            <a:r>
              <a:rPr lang="hu-HU" dirty="0" err="1" smtClean="0">
                <a:hlinkClick r:id="rId4"/>
              </a:rPr>
              <a:t>uni-miskolc.hu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Természeti erőforrásaink rokonsága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Mezőgazdaság és bányászat</a:t>
            </a:r>
          </a:p>
          <a:p>
            <a:pPr lvl="1"/>
            <a:r>
              <a:rPr lang="hu-HU" dirty="0" smtClean="0"/>
              <a:t>Terület használatban </a:t>
            </a:r>
            <a:r>
              <a:rPr lang="hu-HU" dirty="0" err="1" smtClean="0"/>
              <a:t>konkurrensek</a:t>
            </a:r>
            <a:endParaRPr lang="hu-HU" dirty="0" smtClean="0"/>
          </a:p>
          <a:p>
            <a:pPr lvl="1"/>
            <a:r>
              <a:rPr lang="hu-HU" dirty="0" smtClean="0"/>
              <a:t>Külső erőforrásokat hoznak be a gazdaságba</a:t>
            </a:r>
          </a:p>
          <a:p>
            <a:pPr lvl="1"/>
            <a:r>
              <a:rPr lang="hu-HU" dirty="0" smtClean="0"/>
              <a:t>Feltétlenül szükséges, stratégiai fontosságú anyagokat termelnek</a:t>
            </a:r>
          </a:p>
          <a:p>
            <a:pPr lvl="1"/>
            <a:r>
              <a:rPr lang="hu-HU" dirty="0" smtClean="0"/>
              <a:t>Egymásra utaltak (pl. erdészet és bányászat)</a:t>
            </a:r>
          </a:p>
          <a:p>
            <a:pPr lvl="1"/>
            <a:r>
              <a:rPr lang="hu-HU" dirty="0" smtClean="0"/>
              <a:t>Jelentős környezeti hatásuk van</a:t>
            </a:r>
          </a:p>
          <a:p>
            <a:pPr lvl="1"/>
            <a:r>
              <a:rPr lang="hu-HU" dirty="0" smtClean="0"/>
              <a:t>Együttműködésük jelentős hozzáadott értéket termelhet</a:t>
            </a:r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Egyetemek szerepe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Híd a kereslet és a kínálat között </a:t>
            </a:r>
          </a:p>
          <a:p>
            <a:r>
              <a:rPr lang="hu-HU" dirty="0" smtClean="0"/>
              <a:t>Fejlesztési partner az úttörő technológiákban</a:t>
            </a:r>
          </a:p>
          <a:p>
            <a:r>
              <a:rPr lang="hu-HU" dirty="0" smtClean="0"/>
              <a:t>Pártatlan fél az üzleti életben</a:t>
            </a:r>
          </a:p>
          <a:p>
            <a:r>
              <a:rPr lang="hu-HU" dirty="0" smtClean="0"/>
              <a:t>Minőség tanúsítás, minőség biztosítás</a:t>
            </a:r>
          </a:p>
          <a:p>
            <a:r>
              <a:rPr lang="hu-HU" dirty="0" smtClean="0"/>
              <a:t>Kiterjedt hálózatok bevonására képes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Miskolci Egyetem – nyersanyag egyetem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1735 óta foglalkozik ásványi nyersanyagok kutatásával, kitermelésével, feldolgozásával, kiszolgáló ágazataival, felszínalatti vizekkel, környezeti technológiákkal </a:t>
            </a:r>
          </a:p>
          <a:p>
            <a:r>
              <a:rPr lang="hu-HU" dirty="0" smtClean="0"/>
              <a:t>Mai oktatási, kutatási színvonala európai szintű</a:t>
            </a:r>
          </a:p>
          <a:p>
            <a:r>
              <a:rPr lang="hu-HU" dirty="0" smtClean="0"/>
              <a:t>Jelentős nemzetközi  ipari partnerhálózat a nyersanyag kutatás kitermelés, környezetipar, technológiai fejlesztések területén </a:t>
            </a:r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7" y="299826"/>
            <a:ext cx="8012657" cy="600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Nyersanyagok a mezőgazdaságban - referenciáink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395536" y="2492896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Ásványi nyersanyag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Fő agrár alkalmazás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Referencia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Alginit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Tápanyag pótlás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GINOP</a:t>
                      </a:r>
                      <a:r>
                        <a:rPr lang="hu-HU" dirty="0" smtClean="0"/>
                        <a:t>, Pula, </a:t>
                      </a:r>
                      <a:r>
                        <a:rPr lang="hu-HU" dirty="0" err="1" smtClean="0"/>
                        <a:t>AFKI-ME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Mészkő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Talaj javítás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Felnémet, </a:t>
                      </a:r>
                      <a:r>
                        <a:rPr lang="hu-HU" dirty="0" err="1" smtClean="0"/>
                        <a:t>Omya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Zeolit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Tápanyag pótlás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Rátka, </a:t>
                      </a:r>
                      <a:r>
                        <a:rPr lang="hu-HU" dirty="0" err="1" smtClean="0"/>
                        <a:t>Geoproduct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Perlit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Vízkultúrás kertészet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Pálháza, Perlit92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Bentonit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Élelmiszeripari</a:t>
                      </a:r>
                      <a:r>
                        <a:rPr lang="hu-HU" baseline="0" dirty="0" smtClean="0"/>
                        <a:t> derítés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Rátka, </a:t>
                      </a:r>
                      <a:r>
                        <a:rPr lang="hu-HU" dirty="0" err="1" smtClean="0"/>
                        <a:t>Geoproduct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err="1" smtClean="0"/>
                        <a:t>Diatomit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Élelmiszeripari</a:t>
                      </a:r>
                      <a:r>
                        <a:rPr lang="hu-HU" baseline="0" dirty="0" smtClean="0"/>
                        <a:t> szűrés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Erdőbénye,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baseline="0" dirty="0" err="1" smtClean="0"/>
                        <a:t>Ediafilt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Képesek vagyunk - bentonit</a:t>
            </a:r>
            <a:endParaRPr lang="hu-HU" dirty="0"/>
          </a:p>
        </p:txBody>
      </p:sp>
      <p:pic>
        <p:nvPicPr>
          <p:cNvPr id="5" name="Picture 2" descr="Natural bentonite, moisten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61055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Tartalom helye 4" descr="bentonitenew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83968" y="3856153"/>
            <a:ext cx="4322217" cy="3001847"/>
          </a:xfrm>
          <a:prstGeom prst="rect">
            <a:avLst/>
          </a:prstGeom>
        </p:spPr>
      </p:pic>
      <p:pic>
        <p:nvPicPr>
          <p:cNvPr id="2050" name="Picture 2" descr="http://www.virtuousnaturals.com/wp-content/uploads/2015/07/bentonite-clay-300x3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196752"/>
            <a:ext cx="2664296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Képesek vagyunk - karbonátok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Picture 2" descr="http://minden-ami-magyar.hu/2013/20130915-173646-8579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4875138" cy="365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https://encrypted-tbn2.gstatic.com/images?q=tbn:ANd9GcTCrKobT3id-np3cwXDA_YEd9WCFcuoMHTO3B38L5WJ8OFyS38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420888"/>
            <a:ext cx="2940853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Képesek vagyunk - </a:t>
            </a:r>
            <a:r>
              <a:rPr lang="hu-HU" dirty="0" err="1" smtClean="0"/>
              <a:t>diatomit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3168352" cy="4646404"/>
          </a:xfrm>
          <a:prstGeom prst="rect">
            <a:avLst/>
          </a:prstGeom>
          <a:noFill/>
        </p:spPr>
      </p:pic>
      <p:pic>
        <p:nvPicPr>
          <p:cNvPr id="21506" name="Picture 2" descr="https://encrypted-tbn0.gstatic.com/images?q=tbn:ANd9GcRqvesvFarmEqT_I3opPoJMdm1Pf8OcjA3--t3W7qanU1V4C1g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492896"/>
            <a:ext cx="4212078" cy="2880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églalap 5"/>
          <p:cNvSpPr/>
          <p:nvPr/>
        </p:nvSpPr>
        <p:spPr>
          <a:xfrm>
            <a:off x="7236296" y="609329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206</Words>
  <Application>Microsoft Office PowerPoint</Application>
  <PresentationFormat>Diavetítés a képernyőre (4:3 oldalarány)</PresentationFormat>
  <Paragraphs>59</Paragraphs>
  <Slides>12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Ásványi anyagok felhasználási lehetőségei a mezőgazdaságban</vt:lpstr>
      <vt:lpstr>Természeti erőforrásaink rokonsága</vt:lpstr>
      <vt:lpstr>Egyetemek szerepe</vt:lpstr>
      <vt:lpstr>Miskolci Egyetem – nyersanyag egyetem</vt:lpstr>
      <vt:lpstr>5. dia</vt:lpstr>
      <vt:lpstr>Nyersanyagok a mezőgazdaságban - referenciáink</vt:lpstr>
      <vt:lpstr>Képesek vagyunk - bentonit</vt:lpstr>
      <vt:lpstr>Képesek vagyunk - karbonátok</vt:lpstr>
      <vt:lpstr>Képesek vagyunk - diatomit</vt:lpstr>
      <vt:lpstr>Képesek vagyunk - perlit</vt:lpstr>
      <vt:lpstr>Képesek vagyunk - alginit</vt:lpstr>
      <vt:lpstr>Köszönjük a figyelmet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Ásványi anyagok felhasználási lehetőségei a mezőgazdaságban</dc:title>
  <dc:creator>Felhasználó</dc:creator>
  <cp:lastModifiedBy>Felhasználó</cp:lastModifiedBy>
  <cp:revision>10</cp:revision>
  <dcterms:created xsi:type="dcterms:W3CDTF">2016-06-14T15:03:41Z</dcterms:created>
  <dcterms:modified xsi:type="dcterms:W3CDTF">2016-06-15T19:04:34Z</dcterms:modified>
</cp:coreProperties>
</file>